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61" r:id="rId5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2F528F"/>
    <a:srgbClr val="FF3300"/>
    <a:srgbClr val="00FF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05510-2D13-0E42-B163-3168DB78A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43F4BF-176A-1340-9A4E-4582B2BA7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AA6BC-E0AB-154D-9B5B-168B17A7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91BB0F-CDFD-824E-8960-DD6E35AC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485E30-AF35-074F-86BF-503AA0A5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F7223-ED51-3B40-9425-A9C770F37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3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347C1-39EA-2245-95C4-F324E69CE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B5B0C8-7333-7541-AF69-F91282AE4E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8C09D-0DF2-5449-AE9C-B79CD6A22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E688DA-583C-4F45-A088-EB415C75D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5CB73-EB67-0F49-BB4C-A9266FB7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72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D7774D-EC38-2A4E-9A89-1B022E6203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C1206-5FB4-8B44-B67F-9977BF7694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27380-9F6B-B447-BEDF-13D2ECFBF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155D6-986F-8746-97CD-B81D73E0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28532-CB7C-4F46-9449-43F8B9E2B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80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90DB2-3EA8-B049-8972-2606A7D27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0E769-6360-F643-A317-27535AE84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4133C-9214-2044-BC92-89DCDADED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0D22DC-9B71-4F49-B2D2-83A5FFEED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ECCF79-DE3B-394C-92F0-44E6F8CF1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82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37663-89BB-784F-9F05-6C6D21C19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4BFF4B-52B7-5F49-ACDE-EFA1A8977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BB93C-E8C3-6C44-A41C-4D0D8963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33C14-1375-CD4F-BFB2-578E77A7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42892D-10CA-B245-8C8F-1987C2467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26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E8040-6D51-E748-92D9-A510661E2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DC00D-7AF9-274C-B705-4C6233B5B6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7F82A1-E928-AF4B-9723-E977A95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16990-8B57-E049-A462-9B76B6740F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CCBCE-AF79-7746-ABB1-D269F128E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6CEDB8-686F-0546-B543-D0C4268B7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958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D69EE-3735-F042-B5BF-CD1CEB12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0F066D-19D8-754C-A11B-C356F9A0A5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5ABEBF-20D2-CF47-BC9C-301F1C37D9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1D4D8F-11F4-C749-B9E3-81E3F70C7D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7BE7FE-F906-4D47-AF76-6A1385AC1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5095C6-EDA7-6A4F-92B0-E13A5C1A9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DD12B5-9931-EE42-A8CC-2A9EC43F7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DC60C7-DF3C-164A-8AC2-38AD1CCE7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881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AC604-2664-E64B-8E18-6235539D0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610520-0F8D-294A-A4F4-F0030BA4C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FB32A5-0BE7-2E46-AEAF-F2240CD77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AEFD4A-BCA1-6A49-B777-8C7914E3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730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09A79E-0BBF-1B42-959A-18E136FD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EDFDC7-1A6B-1040-A539-448AD5F67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5678C6-ADED-7049-9E91-4BFE286C9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336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8308-9070-BF46-BAF6-B1F83A65B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EFEDD-63BD-2E47-9DEE-B9A3A4A4E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6370C-576D-B64E-BEA2-CD4AC1605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5162CF-DD12-874C-B446-4DAC99D95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9DCF7-58E5-174F-A510-F22C4A02C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7F6715-9584-5843-BC68-3E1E63406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1883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EE2F4-251A-F04D-92B9-CC22CBC66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5116E4-378B-3345-BD01-5F40A74DA4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1DBFD-48C9-D44B-9820-5861174F31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A358D6-1B35-1F4B-AEA5-0ABB9572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7925C6-C3C8-0647-A9EC-1C608B48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83A260-D875-CA43-ABB1-70582E688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7309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ABA1B2-79D8-CB46-831C-327FE07DC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B9C24F-F3A0-2142-948B-CCAC5B216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FA2094-37D5-E741-8F5C-BD92A1D09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608F77-86B2-4039-8F2E-E6B77D7FBE18}" type="datetimeFigureOut">
              <a:rPr lang="ru-RU" smtClean="0"/>
              <a:t>14.07.2023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761B1-0DF2-1D43-BC63-65720BCC8F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0729E-9167-D048-968E-20D23CE9B3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D9166-85DA-4460-B371-8269F1F2C7A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6DE6BD-E9E9-EA4D-898D-0373CF2376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6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fearhurt@mail.ru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2381" y="1912073"/>
            <a:ext cx="9144000" cy="23876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Светлая дорога с </a:t>
            </a:r>
            <a:br>
              <a:rPr lang="ru-RU" b="1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</a:br>
            <a:r>
              <a:rPr lang="ru-RU" b="1" spc="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«</a:t>
            </a:r>
            <a:r>
              <a:rPr lang="en-US" b="1" spc="600" dirty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V&amp;V </a:t>
            </a:r>
            <a:r>
              <a:rPr lang="en-US" b="1" spc="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Group</a:t>
            </a:r>
            <a:r>
              <a:rPr lang="ru-RU" b="1" spc="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</a:rPr>
              <a:t>»</a:t>
            </a:r>
            <a:endParaRPr lang="ru-RU" b="1" spc="6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64" y="126429"/>
            <a:ext cx="3311235" cy="193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0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76400" y="2576945"/>
            <a:ext cx="10515600" cy="2618943"/>
          </a:xfrm>
        </p:spPr>
        <p:txBody>
          <a:bodyPr>
            <a:noAutofit/>
          </a:bodyPr>
          <a:lstStyle/>
          <a:p>
            <a:r>
              <a:rPr lang="ru-RU" sz="1800" dirty="0" smtClean="0"/>
              <a:t>	</a:t>
            </a:r>
            <a:r>
              <a:rPr lang="ru-RU" sz="1800" dirty="0" smtClean="0">
                <a:latin typeface="Century" panose="02040604050505020304" pitchFamily="18" charset="0"/>
              </a:rPr>
              <a:t>Торговый </a:t>
            </a:r>
            <a:r>
              <a:rPr lang="ru-RU" sz="1800" dirty="0">
                <a:latin typeface="Century" panose="02040604050505020304" pitchFamily="18" charset="0"/>
              </a:rPr>
              <a:t>Дом «</a:t>
            </a:r>
            <a:r>
              <a:rPr lang="en-US" sz="1800" dirty="0">
                <a:latin typeface="AR BLANCA" panose="02000000000000000000" pitchFamily="2" charset="0"/>
              </a:rPr>
              <a:t>V</a:t>
            </a:r>
            <a:r>
              <a:rPr lang="ru-RU" sz="1800" dirty="0">
                <a:latin typeface="Century" panose="02040604050505020304" pitchFamily="18" charset="0"/>
              </a:rPr>
              <a:t>&amp;</a:t>
            </a:r>
            <a:r>
              <a:rPr lang="en-US" sz="1800" dirty="0">
                <a:latin typeface="AR BLANCA" panose="02000000000000000000" pitchFamily="2" charset="0"/>
              </a:rPr>
              <a:t>V Group</a:t>
            </a:r>
            <a:r>
              <a:rPr lang="ru-RU" sz="1800" dirty="0">
                <a:latin typeface="Century" panose="02040604050505020304" pitchFamily="18" charset="0"/>
              </a:rPr>
              <a:t>» – один из крупнейших поставщиков кондитерских изделий в России. Постоянно растущая и динамично развивающаяся компания, которая вот уже на протяжении 20 лет представлена на российском и международном рынках кондитерских изделий с широким ассортиментным рядом от известных мировых брендов по низким ценам, а также собственным производством и импортом высокого стандарта качества под торговой маркой «</a:t>
            </a:r>
            <a:r>
              <a:rPr lang="ru-RU" sz="1800" dirty="0" err="1">
                <a:latin typeface="Century" panose="02040604050505020304" pitchFamily="18" charset="0"/>
              </a:rPr>
              <a:t>Канди</a:t>
            </a:r>
            <a:r>
              <a:rPr lang="ru-RU" sz="1800" dirty="0">
                <a:latin typeface="Century" panose="02040604050505020304" pitchFamily="18" charset="0"/>
              </a:rPr>
              <a:t> Мастер», направленным на формирование радостных событий детства и улыбок на лицах родителей счастливых детей.</a:t>
            </a:r>
            <a:br>
              <a:rPr lang="ru-RU" sz="1800" dirty="0">
                <a:latin typeface="Century" panose="02040604050505020304" pitchFamily="18" charset="0"/>
              </a:rPr>
            </a:br>
            <a:r>
              <a:rPr lang="ru-RU" sz="1800" dirty="0" smtClean="0">
                <a:latin typeface="Century" panose="02040604050505020304" pitchFamily="18" charset="0"/>
              </a:rPr>
              <a:t>	Мы </a:t>
            </a:r>
            <a:r>
              <a:rPr lang="ru-RU" sz="1800" dirty="0">
                <a:latin typeface="Century" panose="02040604050505020304" pitchFamily="18" charset="0"/>
              </a:rPr>
              <a:t>предлагаем широкий ассортимент кондитерских изделий собственной торговой марки, таких категорий как: сахарное драже, жевательные резинки, желе, жидкие конфеты, зефир, карамель, мармелад, пластиковые изделия с сюрпризами и многое другое. </a:t>
            </a:r>
            <a:br>
              <a:rPr lang="ru-RU" sz="1800" dirty="0">
                <a:latin typeface="Century" panose="02040604050505020304" pitchFamily="18" charset="0"/>
              </a:rPr>
            </a:br>
            <a:r>
              <a:rPr lang="ru-RU" sz="1800" dirty="0">
                <a:latin typeface="Century" panose="02040604050505020304" pitchFamily="18" charset="0"/>
              </a:rPr>
              <a:t>Склад компании </a:t>
            </a:r>
            <a:r>
              <a:rPr lang="ru-RU" sz="1800" dirty="0" smtClean="0">
                <a:latin typeface="Century" panose="02040604050505020304" pitchFamily="18" charset="0"/>
              </a:rPr>
              <a:t>в </a:t>
            </a:r>
            <a:r>
              <a:rPr lang="ru-RU" sz="1800" dirty="0">
                <a:latin typeface="Century" panose="02040604050505020304" pitchFamily="18" charset="0"/>
              </a:rPr>
              <a:t>Московском регионе. Доставка осуществляется собственными силами по Москве и </a:t>
            </a:r>
            <a:r>
              <a:rPr lang="ru-RU" sz="1800" dirty="0" smtClean="0">
                <a:latin typeface="Century" panose="02040604050505020304" pitchFamily="18" charset="0"/>
              </a:rPr>
              <a:t>Московской </a:t>
            </a:r>
            <a:r>
              <a:rPr lang="ru-RU" sz="1800" dirty="0">
                <a:latin typeface="Century" panose="02040604050505020304" pitchFamily="18" charset="0"/>
              </a:rPr>
              <a:t>области.  Для клиентов из других регионов России доставка осуществляется транспортными компаниями. </a:t>
            </a:r>
            <a:br>
              <a:rPr lang="ru-RU" sz="1800" dirty="0">
                <a:latin typeface="Century" panose="02040604050505020304" pitchFamily="18" charset="0"/>
              </a:rPr>
            </a:br>
            <a:r>
              <a:rPr lang="ru-RU" sz="1800" dirty="0" smtClean="0">
                <a:latin typeface="Century" panose="02040604050505020304" pitchFamily="18" charset="0"/>
              </a:rPr>
              <a:t>	Мы </a:t>
            </a:r>
            <a:r>
              <a:rPr lang="ru-RU" sz="1800" dirty="0">
                <a:latin typeface="Century" panose="02040604050505020304" pitchFamily="18" charset="0"/>
              </a:rPr>
              <a:t>даем гарантию качества, поскольку вся продукция сертифицирована и создается на проверенных фабриках. А низкие цены возможны благодаря большому ассортименту собственного товара российского производства, а также прямой работе с крупными иностранными производителями детских сладостей.</a:t>
            </a:r>
            <a:br>
              <a:rPr lang="ru-RU" sz="1800" dirty="0">
                <a:latin typeface="Century" panose="02040604050505020304" pitchFamily="18" charset="0"/>
              </a:rPr>
            </a:br>
            <a:r>
              <a:rPr lang="ru-RU" sz="1800" dirty="0" smtClean="0">
                <a:latin typeface="Century" panose="02040604050505020304" pitchFamily="18" charset="0"/>
              </a:rPr>
              <a:t>	Наша </a:t>
            </a:r>
            <a:r>
              <a:rPr lang="ru-RU" sz="1800" dirty="0">
                <a:latin typeface="Century" panose="02040604050505020304" pitchFamily="18" charset="0"/>
              </a:rPr>
              <a:t>компания ориентируется, в первую очередь, на пожелания клиентов как в сфере ассортимента продукции, так и в предоставлении высочайшего сервиса обслуживания и решения любых создавшихся проблем путем взаимовыгодной и долгосрочной работы.</a:t>
            </a:r>
            <a:br>
              <a:rPr lang="ru-RU" sz="1800" dirty="0">
                <a:latin typeface="Century" panose="02040604050505020304" pitchFamily="18" charset="0"/>
              </a:rPr>
            </a:br>
            <a:r>
              <a:rPr lang="ru-RU" sz="1800" dirty="0">
                <a:latin typeface="Century" panose="02040604050505020304" pitchFamily="18" charset="0"/>
              </a:rPr>
              <a:t>Мы всегда рады новому сотрудничеству!</a:t>
            </a:r>
            <a:br>
              <a:rPr lang="ru-RU" sz="1800" dirty="0">
                <a:latin typeface="Century" panose="02040604050505020304" pitchFamily="18" charset="0"/>
              </a:rPr>
            </a:br>
            <a:endParaRPr lang="ru-RU" sz="1800" dirty="0">
              <a:latin typeface="Century" panose="020406040505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5" y="0"/>
            <a:ext cx="185111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27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22532" y="330703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2"/>
                </a:solidFill>
                <a:latin typeface="Georgia" panose="02040502050405020303" pitchFamily="18" charset="0"/>
              </a:rPr>
              <a:t>Наша продукция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2945" y="2767706"/>
            <a:ext cx="11144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Мармелад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77075" y="2450339"/>
            <a:ext cx="164981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Сахарное драже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5466" y="3902899"/>
            <a:ext cx="226857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Жевательные </a:t>
            </a:r>
            <a:r>
              <a:rPr lang="ru-RU" sz="1500" dirty="0" smtClean="0">
                <a:latin typeface="Book Antiqua" panose="02040602050305030304" pitchFamily="18" charset="0"/>
              </a:rPr>
              <a:t>конфеты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76724" y="5214020"/>
            <a:ext cx="22060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Жевательные резинки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02816" y="6488958"/>
            <a:ext cx="67037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Желе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380349" y="2447484"/>
            <a:ext cx="17988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Жидкая карамель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436238" y="3886745"/>
            <a:ext cx="17940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Жидкие конфеты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034629" y="5291621"/>
            <a:ext cx="7825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Зефир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842663" y="6592000"/>
            <a:ext cx="10583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Карамель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3335" y="4270190"/>
            <a:ext cx="261642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Собственное производство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123847" y="5827757"/>
            <a:ext cx="187583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500" dirty="0" smtClean="0">
                <a:latin typeface="Book Antiqua" panose="02040602050305030304" pitchFamily="18" charset="0"/>
              </a:rPr>
              <a:t>Шоколад и прочее</a:t>
            </a:r>
            <a:endParaRPr lang="ru-RU" sz="1500" dirty="0">
              <a:latin typeface="Book Antiqua" panose="0204060205030503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3" y="0"/>
            <a:ext cx="1851117" cy="108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37" y="1825859"/>
            <a:ext cx="862500" cy="9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4909" y="5641999"/>
            <a:ext cx="900000" cy="9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1583" y="1533371"/>
            <a:ext cx="1004184" cy="90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89" y="5591295"/>
            <a:ext cx="900000" cy="90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08" y="4336700"/>
            <a:ext cx="900000" cy="9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257" y="2906003"/>
            <a:ext cx="899492" cy="9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08" y="1533371"/>
            <a:ext cx="900000" cy="90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689" y="2932367"/>
            <a:ext cx="900000" cy="90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7337" y="3278693"/>
            <a:ext cx="812250" cy="93008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884" y="4871902"/>
            <a:ext cx="1351982" cy="90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8681" y="4336700"/>
            <a:ext cx="900000" cy="900000"/>
          </a:xfrm>
          <a:prstGeom prst="rect">
            <a:avLst/>
          </a:prstGeom>
        </p:spPr>
      </p:pic>
      <p:sp>
        <p:nvSpPr>
          <p:cNvPr id="28" name="Рамка 27"/>
          <p:cNvSpPr/>
          <p:nvPr/>
        </p:nvSpPr>
        <p:spPr>
          <a:xfrm>
            <a:off x="5028693" y="2819671"/>
            <a:ext cx="1193664" cy="1133951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9" name="Рамка 28"/>
          <p:cNvSpPr/>
          <p:nvPr/>
        </p:nvSpPr>
        <p:spPr>
          <a:xfrm>
            <a:off x="5067023" y="1395011"/>
            <a:ext cx="1190171" cy="1059151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4" name="Рамка 33"/>
          <p:cNvSpPr/>
          <p:nvPr/>
        </p:nvSpPr>
        <p:spPr>
          <a:xfrm>
            <a:off x="5079350" y="4243593"/>
            <a:ext cx="1190171" cy="1059151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Рамка 34"/>
          <p:cNvSpPr/>
          <p:nvPr/>
        </p:nvSpPr>
        <p:spPr>
          <a:xfrm>
            <a:off x="5088725" y="5482848"/>
            <a:ext cx="1190171" cy="1059151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6" name="Рамка 35"/>
          <p:cNvSpPr/>
          <p:nvPr/>
        </p:nvSpPr>
        <p:spPr>
          <a:xfrm>
            <a:off x="7488376" y="1737011"/>
            <a:ext cx="1190171" cy="1059151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7" name="Рамка 36"/>
          <p:cNvSpPr/>
          <p:nvPr/>
        </p:nvSpPr>
        <p:spPr>
          <a:xfrm>
            <a:off x="7476459" y="3206628"/>
            <a:ext cx="1190171" cy="1112230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8" name="Рамка 37"/>
          <p:cNvSpPr/>
          <p:nvPr/>
        </p:nvSpPr>
        <p:spPr>
          <a:xfrm>
            <a:off x="7335573" y="4770481"/>
            <a:ext cx="1497026" cy="1112230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9" name="Рамка 38"/>
          <p:cNvSpPr/>
          <p:nvPr/>
        </p:nvSpPr>
        <p:spPr>
          <a:xfrm>
            <a:off x="9778589" y="1439341"/>
            <a:ext cx="1190171" cy="1059151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0" name="Рамка 39"/>
          <p:cNvSpPr/>
          <p:nvPr/>
        </p:nvSpPr>
        <p:spPr>
          <a:xfrm>
            <a:off x="9829825" y="2825394"/>
            <a:ext cx="1190171" cy="1128228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Рамка 40"/>
          <p:cNvSpPr/>
          <p:nvPr/>
        </p:nvSpPr>
        <p:spPr>
          <a:xfrm>
            <a:off x="9842663" y="4227231"/>
            <a:ext cx="1190171" cy="1128228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2" name="Рамка 41"/>
          <p:cNvSpPr/>
          <p:nvPr/>
        </p:nvSpPr>
        <p:spPr>
          <a:xfrm>
            <a:off x="9829825" y="5540125"/>
            <a:ext cx="1190171" cy="1128228"/>
          </a:xfrm>
          <a:prstGeom prst="frame">
            <a:avLst/>
          </a:prstGeom>
          <a:gradFill>
            <a:gsLst>
              <a:gs pos="0">
                <a:srgbClr val="FF0000"/>
              </a:gs>
              <a:gs pos="74000">
                <a:schemeClr val="accent1">
                  <a:lumMod val="45000"/>
                  <a:lumOff val="55000"/>
                </a:schemeClr>
              </a:gs>
              <a:gs pos="87000">
                <a:schemeClr val="accent1">
                  <a:lumMod val="45000"/>
                  <a:lumOff val="55000"/>
                </a:schemeClr>
              </a:gs>
              <a:gs pos="97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60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7400" y="489816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2"/>
                </a:solidFill>
                <a:latin typeface="Georgia" panose="02040502050405020303" pitchFamily="18" charset="0"/>
              </a:rPr>
              <a:t>Контактные данные</a:t>
            </a:r>
            <a:endParaRPr lang="ru-RU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44572" y="1815379"/>
            <a:ext cx="4395755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chemeClr val="tx2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e</a:t>
            </a:r>
            <a:r>
              <a:rPr lang="ru-RU" sz="2200" dirty="0">
                <a:solidFill>
                  <a:schemeClr val="tx2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-</a:t>
            </a:r>
            <a:r>
              <a:rPr lang="en-US" sz="2200" dirty="0">
                <a:solidFill>
                  <a:schemeClr val="tx2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mail</a:t>
            </a:r>
            <a:r>
              <a:rPr lang="ru-RU" sz="2200" dirty="0">
                <a:solidFill>
                  <a:schemeClr val="tx2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: </a:t>
            </a:r>
            <a:r>
              <a:rPr lang="en-US" sz="2200" dirty="0" err="1">
                <a:solidFill>
                  <a:schemeClr val="tx2"/>
                </a:solidFill>
                <a:latin typeface="Georgia" panose="02040502050405020303" pitchFamily="18" charset="0"/>
                <a:hlinkClick r:id="rId2"/>
              </a:rPr>
              <a:t>fearhurt</a:t>
            </a:r>
            <a:r>
              <a:rPr lang="ru-RU" sz="2200" dirty="0">
                <a:solidFill>
                  <a:schemeClr val="tx2"/>
                </a:solidFill>
                <a:latin typeface="Georgia" panose="02040502050405020303" pitchFamily="18" charset="0"/>
                <a:hlinkClick r:id="rId2"/>
              </a:rPr>
              <a:t>@</a:t>
            </a: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  <a:hlinkClick r:id="rId2"/>
              </a:rPr>
              <a:t>mail</a:t>
            </a:r>
            <a:r>
              <a:rPr lang="ru-RU" sz="2200" dirty="0">
                <a:solidFill>
                  <a:schemeClr val="tx2"/>
                </a:solidFill>
                <a:latin typeface="Georgia" panose="02040502050405020303" pitchFamily="18" charset="0"/>
                <a:hlinkClick r:id="rId2"/>
              </a:rPr>
              <a:t>.</a:t>
            </a:r>
            <a:r>
              <a:rPr lang="en-US" sz="2200" dirty="0" err="1" smtClean="0">
                <a:solidFill>
                  <a:schemeClr val="tx2"/>
                </a:solidFill>
                <a:latin typeface="Georgia" panose="02040502050405020303" pitchFamily="18" charset="0"/>
                <a:hlinkClick r:id="rId2"/>
              </a:rPr>
              <a:t>ru</a:t>
            </a:r>
            <a:endParaRPr lang="ru-RU" sz="2200" dirty="0" smtClean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endParaRPr lang="ru-RU" sz="2200" dirty="0" smtClean="0">
              <a:solidFill>
                <a:schemeClr val="tx2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r>
              <a:rPr lang="ru-RU" sz="2200" dirty="0" err="1">
                <a:solidFill>
                  <a:schemeClr val="tx2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Варужан</a:t>
            </a:r>
            <a:r>
              <a:rPr lang="ru-RU" sz="2200" dirty="0">
                <a:solidFill>
                  <a:schemeClr val="tx2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: тел. +</a:t>
            </a:r>
            <a:r>
              <a:rPr lang="ru-RU" sz="2200" dirty="0" smtClean="0">
                <a:solidFill>
                  <a:schemeClr val="tx2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7-903-960-15-42</a:t>
            </a:r>
          </a:p>
          <a:p>
            <a:endParaRPr lang="ru-RU" sz="2200" dirty="0">
              <a:solidFill>
                <a:schemeClr val="tx2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r>
              <a:rPr lang="en-US" sz="2200" dirty="0">
                <a:solidFill>
                  <a:schemeClr val="tx2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https://opt-vvgroup.ru/</a:t>
            </a:r>
            <a:endParaRPr lang="ru-RU" sz="2200" dirty="0" smtClean="0">
              <a:solidFill>
                <a:schemeClr val="tx2"/>
              </a:solidFill>
              <a:effectLst>
                <a:outerShdw blurRad="38100" dist="19050" dir="2700000" algn="tl">
                  <a:schemeClr val="dk1">
                    <a:alpha val="40000"/>
                  </a:schemeClr>
                </a:outerShdw>
              </a:effectLst>
              <a:latin typeface="Georgia" panose="02040502050405020303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200005" y="5863771"/>
            <a:ext cx="45897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  <a:t>Мы всегда рады новому сотрудничеству!</a:t>
            </a:r>
            <a:endParaRPr lang="ru-RU" dirty="0">
              <a:latin typeface="Georgia" panose="02040502050405020303" pitchFamily="18" charset="0"/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885" y="0"/>
            <a:ext cx="1851115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base.com-1011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245</TotalTime>
  <Words>51</Words>
  <Application>Microsoft Office PowerPoint</Application>
  <PresentationFormat>Широкоэкранный</PresentationFormat>
  <Paragraphs>21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2" baseType="lpstr">
      <vt:lpstr>AR BLANCA</vt:lpstr>
      <vt:lpstr>Arial</vt:lpstr>
      <vt:lpstr>Book Antiqua</vt:lpstr>
      <vt:lpstr>Calibri</vt:lpstr>
      <vt:lpstr>Calibri Light</vt:lpstr>
      <vt:lpstr>Century</vt:lpstr>
      <vt:lpstr>Georgia</vt:lpstr>
      <vt:lpstr>powerpointbase.com-1011</vt:lpstr>
      <vt:lpstr>Светлая дорога с  «V&amp;V Group»</vt:lpstr>
      <vt:lpstr> Торговый Дом «V&amp;V Group» – один из крупнейших поставщиков кондитерских изделий в России. Постоянно растущая и динамично развивающаяся компания, которая вот уже на протяжении 20 лет представлена на российском и международном рынках кондитерских изделий с широким ассортиментным рядом от известных мировых брендов по низким ценам, а также собственным производством и импортом высокого стандарта качества под торговой маркой «Канди Мастер», направленным на формирование радостных событий детства и улыбок на лицах родителей счастливых детей.  Мы предлагаем широкий ассортимент кондитерских изделий собственной торговой марки, таких категорий как: сахарное драже, жевательные резинки, желе, жидкие конфеты, зефир, карамель, мармелад, пластиковые изделия с сюрпризами и многое другое.  Склад компании в Московском регионе. Доставка осуществляется собственными силами по Москве и Московской области.  Для клиентов из других регионов России доставка осуществляется транспортными компаниями.   Мы даем гарантию качества, поскольку вся продукция сертифицирована и создается на проверенных фабриках. А низкие цены возможны благодаря большому ассортименту собственного товара российского производства, а также прямой работе с крупными иностранными производителями детских сладостей.  Наша компания ориентируется, в первую очередь, на пожелания клиентов как в сфере ассортимента продукции, так и в предоставлении высочайшего сервиса обслуживания и решения любых создавшихся проблем путем взаимовыгодной и долгосрочной работы. Мы всегда рады новому сотрудничеству! </vt:lpstr>
      <vt:lpstr>Наша продукция</vt:lpstr>
      <vt:lpstr>Контактные данные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Manager</dc:creator>
  <cp:lastModifiedBy>Manager</cp:lastModifiedBy>
  <cp:revision>23</cp:revision>
  <dcterms:created xsi:type="dcterms:W3CDTF">2023-07-14T09:23:13Z</dcterms:created>
  <dcterms:modified xsi:type="dcterms:W3CDTF">2023-07-14T14:04:56Z</dcterms:modified>
</cp:coreProperties>
</file>